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wke, Joshua CIV NSWC Crane, WXPY" initials="HJCNCW" lastIdx="9" clrIdx="0">
    <p:extLst>
      <p:ext uri="{19B8F6BF-5375-455C-9EA6-DF929625EA0E}">
        <p15:presenceInfo xmlns:p15="http://schemas.microsoft.com/office/powerpoint/2012/main" userId="S-1-5-21-1801674531-2146617017-725345543-3882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82D"/>
    <a:srgbClr val="00B050"/>
    <a:srgbClr val="004B8D"/>
    <a:srgbClr val="595A59"/>
    <a:srgbClr val="CBCCCB"/>
    <a:srgbClr val="00BCE4"/>
    <a:srgbClr val="A7A9AC"/>
    <a:srgbClr val="FBCE20"/>
    <a:srgbClr val="5894AD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590"/>
  </p:normalViewPr>
  <p:slideViewPr>
    <p:cSldViewPr snapToGrid="0" snapToObjects="1">
      <p:cViewPr varScale="1">
        <p:scale>
          <a:sx n="158" d="100"/>
          <a:sy n="158" d="100"/>
        </p:scale>
        <p:origin x="344" y="88"/>
      </p:cViewPr>
      <p:guideLst>
        <p:guide orient="horz" pos="2088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353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3411F-CBEF-47A8-813F-9ADE7132DA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3738"/>
            <a:ext cx="6169025" cy="34702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394200"/>
            <a:ext cx="5149850" cy="4241800"/>
          </a:xfrm>
          <a:noFill/>
          <a:ln/>
        </p:spPr>
        <p:txBody>
          <a:bodyPr/>
          <a:lstStyle/>
          <a:p>
            <a:pPr eaLnBrk="1" hangingPunct="1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3350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4E41EBE-3EFB-491D-AF6C-F7C412F5A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2C0097-936F-4416-8506-8CBDE8D784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5"/>
            <a:ext cx="7494154" cy="289943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CBCCCB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7503E-0F5A-481B-912D-71A385E5A048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EBB45E8-3AF5-47F9-AAF8-FDD09D9BB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FE42EDD-719A-407E-B62C-9197999F51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0402E6F-8C58-4CA4-8BC7-6BEE50F0A5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49387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A7E89B-15AA-4061-B0AF-2577F800530A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0E80-6006-4B76-B8C3-1395111A7B20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478A3597-B5FE-464A-A618-66CAB72EC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5899C1-8647-4059-ABB4-F246F0720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1307E5F-66E5-4B2E-BE84-7B450FE1B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322457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289302"/>
            <a:ext cx="5157787" cy="240405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645105"/>
            <a:ext cx="5157787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289301"/>
            <a:ext cx="5183188" cy="240406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45105"/>
            <a:ext cx="5183188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549389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2957-FF0C-4E9F-A61B-EA11590570A5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5AC12-A373-4B58-80C7-799AD015CFA6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260BA43A-CC7C-4D7F-BA1B-1E7259FD6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FC18A9-D4D3-41DC-98B6-432053B031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065DEB-02B7-4DD2-B022-34F1BBD89C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20512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12964"/>
            <a:ext cx="105156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838200" y="1335418"/>
            <a:ext cx="5215467" cy="4566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5067300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67F46-E28D-430E-AC9B-F8685C97697D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80267-0AF0-4BA8-9BCA-DF304F51124E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36336D6-F9D2-406E-A7BB-400BDAF7D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068351-7548-4E80-86D5-1AA7ABBA2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1703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5B84D-DEDB-41EB-BC9B-FFB68E34922F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FEC06-97B7-42BA-B7BF-C278477E3DE8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D99B1CF-3172-4AD2-956A-110AF1EBB5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595A59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6336D6-F9D2-406E-A7BB-400BDAF7D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pic>
        <p:nvPicPr>
          <p:cNvPr id="12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7"/>
            <a:ext cx="7494154" cy="285273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FE5235-994A-493B-939F-DA1F86E9240B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FBC0449-3189-4D40-BA64-41F825098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37CFA1C-B8CE-4B34-AB6B-112B3E647D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885" y="198076"/>
            <a:ext cx="740880" cy="125059"/>
          </a:xfrm>
          <a:prstGeom prst="rect">
            <a:avLst/>
          </a:prstGeom>
        </p:spPr>
      </p:pic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C809447-5975-441F-BD9A-982A649CD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760" y="6583680"/>
            <a:ext cx="4876621" cy="150440"/>
          </a:xfrm>
        </p:spPr>
        <p:txBody>
          <a:bodyPr>
            <a:noAutofit/>
          </a:bodyPr>
          <a:lstStyle>
            <a:lvl1pPr marL="0" indent="0" algn="r">
              <a:buNone/>
              <a:defRPr sz="600" spc="0" baseline="0">
                <a:solidFill>
                  <a:srgbClr val="CBCCCB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20872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91" r:id="rId3"/>
    <p:sldLayoutId id="2147483692" r:id="rId4"/>
    <p:sldLayoutId id="2147483693" r:id="rId5"/>
    <p:sldLayoutId id="2147483694" r:id="rId6"/>
    <p:sldLayoutId id="2147483689" r:id="rId7"/>
    <p:sldLayoutId id="214748369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4B8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6134100" y="3733801"/>
            <a:ext cx="58870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/>
              <a:t>Team Organization</a:t>
            </a:r>
            <a:br>
              <a:rPr lang="en-US" sz="1600" b="1" u="sng" dirty="0"/>
            </a:br>
            <a:endParaRPr lang="en-US" sz="1600" b="1" u="sng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Business sector – large business, small business, academia, government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Proposed team organization and rolls/responsibilities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  <a:p>
            <a:pPr marL="115888" indent="-115888" eaLnBrk="0" hangingPunct="0">
              <a:tabLst>
                <a:tab pos="115888" algn="l"/>
              </a:tabLst>
            </a:pPr>
            <a:endParaRPr lang="en-US" sz="1600" b="1" u="sng" dirty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145280" y="-48230"/>
            <a:ext cx="605223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/>
              <a:t>Project 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5885" y="3632722"/>
            <a:ext cx="12131947" cy="190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H="1">
            <a:off x="6071832" y="635317"/>
            <a:ext cx="0" cy="622268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 flipV="1">
            <a:off x="0" y="635600"/>
            <a:ext cx="12192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172200" y="685800"/>
            <a:ext cx="584897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Technical Area and Impact</a:t>
            </a:r>
            <a:endParaRPr lang="en-US" altLang="zh-CN" sz="1400" dirty="0">
              <a:solidFill>
                <a:srgbClr val="0000CC"/>
              </a:solidFill>
              <a:ea typeface="宋体" pitchFamily="2" charset="-122"/>
              <a:cs typeface="Arial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application area does this proposal address?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are the proposed circuit performance objectives (metrics)?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the potential impact of the proposed effort? Who Cares?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potential technology transition strategy? Identify transition partners within DoD and/or commercial industry, if possible</a:t>
            </a: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63713" y="6889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  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170822" y="3706596"/>
            <a:ext cx="5925178" cy="3200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>
                <a:latin typeface="Calibri" panose="020F0502020204030204" pitchFamily="34" charset="0"/>
              </a:rPr>
              <a:t>Technical Rationale, Risks, and Requirements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enabling/supporting technology, if any,  is needed for the proposed approach?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are the technical risks and how do you plan to address them?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Identify die area being requested (6mm x 4mm, 4mm x 4mm, or 5mm x 5mm)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Identify required EDA tools and number of intended users (team roster)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Describe RF characterization capabilities (in house, outsourced, other, …)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tabLst>
                <a:tab pos="115888" algn="l"/>
              </a:tabLst>
            </a:pPr>
            <a:endParaRPr lang="en-US" sz="1400" dirty="0"/>
          </a:p>
        </p:txBody>
      </p:sp>
      <p:sp>
        <p:nvSpPr>
          <p:cNvPr id="2065" name="Rectangle 29"/>
          <p:cNvSpPr>
            <a:spLocks noChangeArrowheads="1"/>
          </p:cNvSpPr>
          <p:nvPr/>
        </p:nvSpPr>
        <p:spPr bwMode="auto">
          <a:xfrm>
            <a:off x="5492941" y="327823"/>
            <a:ext cx="3461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Lead Organization / </a:t>
            </a:r>
            <a:r>
              <a:rPr lang="en-US" sz="1400" b="1" dirty="0">
                <a:latin typeface="Calibri" panose="020F0502020204030204" pitchFamily="34" charset="0"/>
              </a:rPr>
              <a:t>PI / contact information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ttps://static.wixstatic.com/media/243a98_d0b5c8ecd95e4623861f31ee3e01da29~mv2.jpg/v1/fill/w_600,h_526,al_c,q_80,usm_0.66_1.00_0.01/243a98_d0b5c8ecd95e4623861f31ee3e01da29~mv2.jpg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static.wixstatic.com/media/243a98_d0b5c8ecd95e4623861f31ee3e01da29~mv2.jpg/v1/fill/w_600,h_526,al_c,q_80,usm_0.66_1.00_0.01/243a98_d0b5c8ecd95e4623861f31ee3e01da29~mv2.jpg"/>
          <p:cNvSpPr>
            <a:spLocks noChangeAspect="1" noChangeArrowheads="1"/>
          </p:cNvSpPr>
          <p:nvPr/>
        </p:nvSpPr>
        <p:spPr bwMode="auto">
          <a:xfrm>
            <a:off x="17399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70822" y="688974"/>
            <a:ext cx="584311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algn="ctr" eaLnBrk="0" hangingPunct="0">
              <a:tabLst>
                <a:tab pos="115888" algn="l"/>
              </a:tabLst>
            </a:pP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Innovative Claims</a:t>
            </a:r>
            <a:endParaRPr lang="en-US" sz="1600" b="1" u="sng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the problem? Why is the solution challenging?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How is it done today, and what are the limits of current practice?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What is unique about your approach? Why will it succeed?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Include a graphic that summarizes the proposed effort if supportive</a:t>
            </a: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b="1" u="sng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>
              <a:solidFill>
                <a:srgbClr val="0000CC"/>
              </a:solidFill>
              <a:cs typeface="Times New Roman" pitchFamily="18" charset="0"/>
            </a:endParaRPr>
          </a:p>
          <a:p>
            <a:pPr marL="115888" indent="-115888" eaLnBrk="0" hangingPunct="0">
              <a:tabLst>
                <a:tab pos="115888" algn="l"/>
              </a:tabLst>
            </a:pP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0197514" y="15986"/>
            <a:ext cx="1947333" cy="601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Team Logos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833E4-1653-089A-3275-FC0D4296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3" y="90660"/>
            <a:ext cx="1216595" cy="462473"/>
          </a:xfrm>
          <a:prstGeom prst="rect">
            <a:avLst/>
          </a:prstGeom>
        </p:spPr>
      </p:pic>
      <p:pic>
        <p:nvPicPr>
          <p:cNvPr id="12" name="Picture 11" descr="A picture containing icon&#10;&#10;AI-generated content may be incorrect.">
            <a:extLst>
              <a:ext uri="{FF2B5EF4-FFF2-40B4-BE49-F238E27FC236}">
                <a16:creationId xmlns:a16="http://schemas.microsoft.com/office/drawing/2014/main" id="{0F4B9B4F-2CDC-9161-0D12-FE72E0CFE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492" y="160338"/>
            <a:ext cx="1307142" cy="335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7B8B02-E2E5-1A5A-4ECB-050353C5E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951" y="61034"/>
            <a:ext cx="1386960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R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D8C"/>
      </a:accent1>
      <a:accent2>
        <a:srgbClr val="FBCE20"/>
      </a:accent2>
      <a:accent3>
        <a:srgbClr val="00BCE4"/>
      </a:accent3>
      <a:accent4>
        <a:srgbClr val="B3282D"/>
      </a:accent4>
      <a:accent5>
        <a:srgbClr val="CBCCCB"/>
      </a:accent5>
      <a:accent6>
        <a:srgbClr val="595A5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E32406BACE64A8EAF7AA0D1AC0B78" ma:contentTypeVersion="0" ma:contentTypeDescription="Create a new document." ma:contentTypeScope="" ma:versionID="28518400b3c5192afd03abee11a84a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BE14FB-B277-4314-8D5F-A6431D9F04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A764F4-3A0D-45FE-BBE1-C7F5FE003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4A818D-104A-4108-A402-5A0177A7F21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 Template Theme 16x9</Template>
  <TotalTime>18550</TotalTime>
  <Words>222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Arial Unicode MS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Via</cp:lastModifiedBy>
  <cp:revision>397</cp:revision>
  <dcterms:created xsi:type="dcterms:W3CDTF">2017-10-16T15:07:30Z</dcterms:created>
  <dcterms:modified xsi:type="dcterms:W3CDTF">2025-07-02T18:48:42Z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0x0101008E9E32406BACE64A8EAF7AA0D1AC0B78</vt:lpwstr>
  </property>
  <property fmtid="{D5CDD505-2E9C-101B-9397-08002B2CF9AE}" pid="3" name="_dlc_DocIdItemGuid">
    <vt:lpwstr>68893aaa-4a38-4cd8-a93c-85e111bab7f3</vt:lpwstr>
  </property>
</Properties>
</file>